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3" r:id="rId3"/>
    <p:sldId id="273" r:id="rId4"/>
    <p:sldId id="272" r:id="rId5"/>
    <p:sldId id="286" r:id="rId6"/>
    <p:sldId id="285" r:id="rId7"/>
    <p:sldId id="287" r:id="rId8"/>
    <p:sldId id="288" r:id="rId9"/>
    <p:sldId id="289" r:id="rId10"/>
    <p:sldId id="281" r:id="rId11"/>
    <p:sldId id="282" r:id="rId12"/>
    <p:sldId id="290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107" autoAdjust="0"/>
  </p:normalViewPr>
  <p:slideViewPr>
    <p:cSldViewPr snapToGrid="0">
      <p:cViewPr varScale="1">
        <p:scale>
          <a:sx n="68" d="100"/>
          <a:sy n="68" d="100"/>
        </p:scale>
        <p:origin x="8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61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30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005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40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150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012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1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394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42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885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9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1F274-2E73-43D5-A1F8-1F601D32C13F}" type="datetimeFigureOut">
              <a:rPr lang="es-ES" smtClean="0"/>
              <a:pPr/>
              <a:t>13/08/2024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F1C1-A1BC-4FD3-AD44-AC716C1A80E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697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0"/>
            <a:ext cx="12192000" cy="426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5" name="4 Imagen" descr="21_Banner_BNT_FideicomisoPlaneacionPatrimoni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70587"/>
            <a:ext cx="12192000" cy="2587413"/>
          </a:xfrm>
          <a:prstGeom prst="rect">
            <a:avLst/>
          </a:prstGeom>
        </p:spPr>
      </p:pic>
      <p:sp>
        <p:nvSpPr>
          <p:cNvPr id="6" name="CuadroTexto 9"/>
          <p:cNvSpPr txBox="1"/>
          <p:nvPr/>
        </p:nvSpPr>
        <p:spPr>
          <a:xfrm>
            <a:off x="482767" y="526676"/>
            <a:ext cx="114624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5400" b="1" dirty="0">
                <a:solidFill>
                  <a:schemeClr val="bg1"/>
                </a:solidFill>
              </a:rPr>
              <a:t>MANEJO DE LOS BIENES DE </a:t>
            </a:r>
          </a:p>
          <a:p>
            <a:r>
              <a:rPr lang="es-ES_tradnl" sz="5400" b="1" dirty="0">
                <a:solidFill>
                  <a:schemeClr val="bg1"/>
                </a:solidFill>
              </a:rPr>
              <a:t>PERSONAS FALLECIDAS</a:t>
            </a:r>
            <a:endParaRPr lang="es-ES" sz="5400" b="1" dirty="0">
              <a:solidFill>
                <a:schemeClr val="bg1"/>
              </a:solidFill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0" y="4107543"/>
            <a:ext cx="12192000" cy="29028"/>
          </a:xfrm>
          <a:prstGeom prst="line">
            <a:avLst/>
          </a:prstGeom>
          <a:ln w="381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B093ACE8-CE0F-557A-ACCA-023DA9DBF289}"/>
              </a:ext>
            </a:extLst>
          </p:cNvPr>
          <p:cNvSpPr txBox="1"/>
          <p:nvPr/>
        </p:nvSpPr>
        <p:spPr>
          <a:xfrm>
            <a:off x="1086678" y="5685183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 </a:t>
            </a:r>
            <a:r>
              <a:rPr lang="es-ES_tradnl" sz="3200" dirty="0"/>
              <a:t>13/08/2024</a:t>
            </a:r>
            <a:endParaRPr lang="es-E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1484253" y="274655"/>
            <a:ext cx="95448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LOS BIENES DE ASOCIADOS FALLECIDOS</a:t>
            </a:r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ceso 10"/>
          <p:cNvSpPr/>
          <p:nvPr/>
        </p:nvSpPr>
        <p:spPr>
          <a:xfrm>
            <a:off x="1417531" y="1458825"/>
            <a:ext cx="9356937" cy="4486364"/>
          </a:xfrm>
          <a:prstGeom prst="flowChart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_tradnl" sz="20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LOS BIENES DEL ASOCIADO FALLECIDO DESPUÉS DE LA REFORMA PROCESAL LABORAL Y DE LA LEY DEL MERCADO DE VALORES:</a:t>
            </a:r>
          </a:p>
          <a:p>
            <a:pPr>
              <a:buClr>
                <a:srgbClr val="FF6600"/>
              </a:buClr>
              <a:buFont typeface="Arial" pitchFamily="34" charset="0"/>
              <a:buChar char="•"/>
            </a:pPr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Aporte Patronal: 		Artículo 85 C.T.</a:t>
            </a:r>
          </a:p>
          <a:p>
            <a:pPr marL="342900" indent="-342900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Ahorro Obrero:		Artículos 85 y 548 C.T.	(Depende del Juez)</a:t>
            </a:r>
          </a:p>
          <a:p>
            <a:pPr marL="342900" indent="-342900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Ahorros Voluntarios:  	Artículos 85 y 548 C.T.	(Depende del Juez) 	</a:t>
            </a:r>
          </a:p>
          <a:p>
            <a:pPr marL="342900" indent="-342900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Excedentes: 			“La suerte del accesorio la sigue el principal”. </a:t>
            </a:r>
          </a:p>
          <a:p>
            <a:pPr lvl="8">
              <a:buClr>
                <a:srgbClr val="FF6600"/>
              </a:buClr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(Depende del Juez)</a:t>
            </a:r>
          </a:p>
          <a:p>
            <a:pPr marL="342900" indent="-342900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Pólizas:			Ley Reguladora del Contrato de Seguros.</a:t>
            </a:r>
          </a:p>
          <a:p>
            <a:pPr marL="342900" indent="-342900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Fondos de ayuda:		Reglamento de la Asociación.</a:t>
            </a:r>
          </a:p>
          <a:p>
            <a:endParaRPr lang="es-ES_tradnl" dirty="0"/>
          </a:p>
          <a:p>
            <a:r>
              <a:rPr lang="es-ES_tradnl" dirty="0"/>
              <a:t>	</a:t>
            </a:r>
          </a:p>
          <a:p>
            <a:r>
              <a:rPr lang="es-ES_tradnl" dirty="0"/>
              <a:t>	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-1" y="6214687"/>
            <a:ext cx="12205867" cy="657168"/>
            <a:chOff x="-1" y="6214687"/>
            <a:chExt cx="12205867" cy="657168"/>
          </a:xfrm>
        </p:grpSpPr>
        <p:pic>
          <p:nvPicPr>
            <p:cNvPr id="13" name="7 Imagen" descr="Presenctación4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-1" y="6214687"/>
              <a:ext cx="9518074" cy="64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traso"/>
            <p:cNvSpPr/>
            <p:nvPr/>
          </p:nvSpPr>
          <p:spPr bwMode="auto">
            <a:xfrm rot="10800000">
              <a:off x="9077326" y="6228918"/>
              <a:ext cx="714375" cy="642937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R"/>
            </a:p>
          </p:txBody>
        </p:sp>
        <p:pic>
          <p:nvPicPr>
            <p:cNvPr id="16" name="9 Imagen" descr="LOGO-Infante-y-Asociados_curvas_color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476514" y="6257396"/>
              <a:ext cx="2729352" cy="614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725466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889167" y="0"/>
            <a:ext cx="9858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LOS BIENES DE ASOCIADOS FALLECIDOS</a:t>
            </a:r>
            <a:endParaRPr lang="es-E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ceso 10"/>
          <p:cNvSpPr/>
          <p:nvPr/>
        </p:nvSpPr>
        <p:spPr>
          <a:xfrm>
            <a:off x="1088570" y="1329024"/>
            <a:ext cx="10137448" cy="4600722"/>
          </a:xfrm>
          <a:prstGeom prst="flowChart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S_tradnl" dirty="0"/>
          </a:p>
          <a:p>
            <a:pPr algn="just"/>
            <a:r>
              <a:rPr lang="es-ES_tradnl" sz="2000" b="1" dirty="0">
                <a:solidFill>
                  <a:srgbClr val="FF6600"/>
                </a:solidFill>
              </a:rPr>
              <a:t>RECOMENDACIONES FINALES:</a:t>
            </a:r>
          </a:p>
          <a:p>
            <a:pPr algn="just"/>
            <a:endParaRPr lang="es-ES_tradnl" sz="2000" b="1" dirty="0">
              <a:solidFill>
                <a:srgbClr val="FF6600"/>
              </a:solidFill>
            </a:endParaRPr>
          </a:p>
          <a:p>
            <a:pPr marL="342900" indent="-342900" algn="just">
              <a:buAutoNum type="alphaLcParenR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Si se va a conceder la posibilidad de determinar beneficiarios, indicar: Salvo que el Juez Laboral determine que se debe entregar la totalidad de los bienes del asociado fallecido”.</a:t>
            </a:r>
          </a:p>
          <a:p>
            <a:pPr marL="342900" indent="-342900" algn="just">
              <a:buAutoNum type="alphaLcParenR"/>
            </a:pPr>
            <a:endParaRPr lang="es-ES_tradn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lphaLcParenR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Depositar al Juzgado el aporte patronal del fallecido y consultar sobre el resto de dineros mantenidos en custodia en nombre del asociado fallecido. (Se traslada la responsabilidad al Juez Laboral.</a:t>
            </a:r>
          </a:p>
          <a:p>
            <a:pPr marL="342900" indent="-342900" algn="just">
              <a:buAutoNum type="alphaLcParenR"/>
            </a:pPr>
            <a:endParaRPr lang="es-ES_tradn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lphaLcParenR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Explicar a los asociados la situación jurídica en la que se encuentra esta situación.</a:t>
            </a:r>
          </a:p>
          <a:p>
            <a:pPr marL="342900" indent="-342900" algn="just">
              <a:buAutoNum type="alphaLcParenR"/>
            </a:pPr>
            <a:endParaRPr lang="es-ES_tradn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lphaLcParenR"/>
            </a:pPr>
            <a:r>
              <a:rPr lang="es-ES_tradn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Mantener la posibilidad de hacer testamentos incluyendo todos los bienes del asociado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, excepto el aporte patronal; por si se da una interpretación judicial diferente, haciendo la salvedad que seguiría vigente lo que indique la autoridad judicial.</a:t>
            </a:r>
          </a:p>
          <a:p>
            <a:pPr algn="just"/>
            <a:endParaRPr lang="es-ES_tradnl" dirty="0"/>
          </a:p>
          <a:p>
            <a:pPr algn="just"/>
            <a:r>
              <a:rPr lang="es-ES_tradnl" dirty="0"/>
              <a:t>	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-1" y="6214687"/>
            <a:ext cx="12205867" cy="657168"/>
            <a:chOff x="-1" y="6214687"/>
            <a:chExt cx="12205867" cy="657168"/>
          </a:xfrm>
        </p:grpSpPr>
        <p:pic>
          <p:nvPicPr>
            <p:cNvPr id="13" name="7 Imagen" descr="Presenctación4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-1" y="6214687"/>
              <a:ext cx="9518074" cy="64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traso"/>
            <p:cNvSpPr/>
            <p:nvPr/>
          </p:nvSpPr>
          <p:spPr bwMode="auto">
            <a:xfrm rot="10800000">
              <a:off x="9077326" y="6228918"/>
              <a:ext cx="714375" cy="642937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R"/>
            </a:p>
          </p:txBody>
        </p:sp>
        <p:pic>
          <p:nvPicPr>
            <p:cNvPr id="16" name="9 Imagen" descr="LOGO-Infante-y-Asociados_curvas_color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476514" y="6257396"/>
              <a:ext cx="2729352" cy="614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695554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ceso 10"/>
          <p:cNvSpPr/>
          <p:nvPr/>
        </p:nvSpPr>
        <p:spPr>
          <a:xfrm>
            <a:off x="602901" y="1261124"/>
            <a:ext cx="9188800" cy="4433556"/>
          </a:xfrm>
          <a:prstGeom prst="flowChart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3">
              <a:buClr>
                <a:srgbClr val="FF6600"/>
              </a:buClr>
            </a:pPr>
            <a:endParaRPr lang="es-ES_tradnl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ctr">
              <a:buClr>
                <a:srgbClr val="FF6600"/>
              </a:buClr>
            </a:pPr>
            <a:r>
              <a:rPr lang="es-ES_tradnl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MUCHAS GRACIAS</a:t>
            </a:r>
          </a:p>
          <a:p>
            <a:pPr lvl="3">
              <a:buClr>
                <a:srgbClr val="FF6600"/>
              </a:buClr>
            </a:pPr>
            <a:endParaRPr lang="es-ES_trad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Clr>
                <a:srgbClr val="FF6600"/>
              </a:buClr>
              <a:buFont typeface="Arial" pitchFamily="34" charset="0"/>
              <a:buChar char="•"/>
            </a:pPr>
            <a:endParaRPr lang="es-ES_tradnl" dirty="0"/>
          </a:p>
          <a:p>
            <a:pPr lvl="3">
              <a:buClr>
                <a:srgbClr val="FF6600"/>
              </a:buClr>
            </a:pPr>
            <a:endParaRPr lang="es-ES_tradnl" dirty="0"/>
          </a:p>
          <a:p>
            <a:r>
              <a:rPr lang="es-ES_tradnl" dirty="0"/>
              <a:t>	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-1" y="6214687"/>
            <a:ext cx="12205867" cy="657168"/>
            <a:chOff x="-1" y="6214687"/>
            <a:chExt cx="12205867" cy="657168"/>
          </a:xfrm>
        </p:grpSpPr>
        <p:pic>
          <p:nvPicPr>
            <p:cNvPr id="13" name="7 Imagen" descr="Presenctación4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-1" y="6214687"/>
              <a:ext cx="9518074" cy="64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traso"/>
            <p:cNvSpPr/>
            <p:nvPr/>
          </p:nvSpPr>
          <p:spPr bwMode="auto">
            <a:xfrm rot="10800000">
              <a:off x="9077326" y="6228918"/>
              <a:ext cx="714375" cy="642937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R"/>
            </a:p>
          </p:txBody>
        </p:sp>
        <p:pic>
          <p:nvPicPr>
            <p:cNvPr id="16" name="9 Imagen" descr="LOGO-Infante-y-Asociados_curvas_color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476514" y="6257396"/>
              <a:ext cx="2729352" cy="614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962047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27 Imagen" descr="Comisiones850x4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"/>
            <a:ext cx="12192000" cy="6262256"/>
          </a:xfrm>
          <a:prstGeom prst="rect">
            <a:avLst/>
          </a:prstGeom>
        </p:spPr>
      </p:pic>
      <p:sp>
        <p:nvSpPr>
          <p:cNvPr id="19" name="18 Entrada manual"/>
          <p:cNvSpPr/>
          <p:nvPr/>
        </p:nvSpPr>
        <p:spPr>
          <a:xfrm>
            <a:off x="12192000" y="0"/>
            <a:ext cx="45719" cy="3048000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21" name="7 Imagen" descr="Presenctación4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0" y="6214689"/>
            <a:ext cx="9518074" cy="64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21 Retraso"/>
          <p:cNvSpPr/>
          <p:nvPr/>
        </p:nvSpPr>
        <p:spPr bwMode="auto">
          <a:xfrm rot="10800000">
            <a:off x="9077326" y="6215063"/>
            <a:ext cx="714375" cy="642937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R"/>
          </a:p>
        </p:txBody>
      </p:sp>
      <p:pic>
        <p:nvPicPr>
          <p:cNvPr id="23" name="9 Imagen" descr="LOGO-Infante-y-Asociados_curvas_color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407239" y="6215831"/>
            <a:ext cx="2729352" cy="64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28 Pentágono"/>
          <p:cNvSpPr/>
          <p:nvPr/>
        </p:nvSpPr>
        <p:spPr>
          <a:xfrm>
            <a:off x="0" y="2034554"/>
            <a:ext cx="6677889" cy="824682"/>
          </a:xfrm>
          <a:prstGeom prst="homePlate">
            <a:avLst/>
          </a:prstGeom>
          <a:solidFill>
            <a:schemeClr val="accent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R" sz="2400" b="1" i="1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11106" y="2324100"/>
            <a:ext cx="1491797" cy="1114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9 CuadroTexto"/>
          <p:cNvSpPr txBox="1"/>
          <p:nvPr/>
        </p:nvSpPr>
        <p:spPr>
          <a:xfrm>
            <a:off x="30599" y="2166739"/>
            <a:ext cx="6125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b="1" dirty="0" err="1">
                <a:solidFill>
                  <a:schemeClr val="bg1"/>
                </a:solidFill>
              </a:rPr>
              <a:t>M.Sc.</a:t>
            </a:r>
            <a:r>
              <a:rPr lang="es-CR" sz="2400" b="1" dirty="0">
                <a:solidFill>
                  <a:schemeClr val="bg1"/>
                </a:solidFill>
              </a:rPr>
              <a:t> Gustavo Adolfo Infante Meléndez, MBA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18977" y="3044687"/>
            <a:ext cx="43978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 experiencia como abogado es de más de 25 años, con los mismos años ejerciendo la labor de asesor jurídico en la especialidad del </a:t>
            </a:r>
            <a:r>
              <a:rPr lang="es-CR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Solidarismo</a:t>
            </a:r>
            <a:r>
              <a:rPr lang="es-CR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endParaRPr lang="es-CR" sz="16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s-CR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El Lic. Gustavo Infante, fue el primer jurista que ha escrito en el país un libro de la Ley de Asociaciones Solidaristas, (2da. Edición), la cual está comentada, anotada y concordada con la jurisprudencia de los Tribunales y criterios del Ministerio de Trabajo.  Además, entres sus estudios cuenta con una maestría en Derecho Notarial y Registral.</a:t>
            </a:r>
          </a:p>
        </p:txBody>
      </p:sp>
    </p:spTree>
    <p:extLst>
      <p:ext uri="{BB962C8B-B14F-4D97-AF65-F5344CB8AC3E}">
        <p14:creationId xmlns:p14="http://schemas.microsoft.com/office/powerpoint/2010/main" val="352635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1023257" y="29079"/>
            <a:ext cx="10145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LOS BIENES DE PERSONAS FALLECIDAS</a:t>
            </a:r>
            <a:endParaRPr lang="es-E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ceso 10"/>
          <p:cNvSpPr/>
          <p:nvPr/>
        </p:nvSpPr>
        <p:spPr>
          <a:xfrm>
            <a:off x="1253845" y="1258798"/>
            <a:ext cx="9775226" cy="4691836"/>
          </a:xfrm>
          <a:prstGeom prst="flowChart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_tradnl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ACLARACIONES PREVIAS:</a:t>
            </a:r>
          </a:p>
          <a:p>
            <a:endParaRPr lang="es-ES_trad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El manejo de bienes de fallecido se regula de manera general por lo establecido en el Código Civil en materia sucesoria.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Sólo se admiten excepciones al punto anterior, cuando son establecidas por Ley.</a:t>
            </a:r>
          </a:p>
          <a:p>
            <a:pPr>
              <a:buClr>
                <a:srgbClr val="FF6600"/>
              </a:buClr>
            </a:pPr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Clr>
                <a:srgbClr val="FF6600"/>
              </a:buClr>
              <a:buFont typeface="Wingdings" panose="05000000000000000000" pitchFamily="2" charset="2"/>
              <a:buChar char="v"/>
            </a:pPr>
            <a:r>
              <a:rPr lang="es-ES_tradnl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Ejemplos de excepciones legales:</a:t>
            </a:r>
          </a:p>
          <a:p>
            <a:pPr>
              <a:buClr>
                <a:srgbClr val="FF6600"/>
              </a:buClr>
            </a:pPr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Código de Trabajo, artículo 85 – 548 C.T.</a:t>
            </a:r>
          </a:p>
          <a:p>
            <a:pPr marL="1657350" lvl="3" indent="-285750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Ley del Mercado de Valores, artículo 183.</a:t>
            </a:r>
          </a:p>
          <a:p>
            <a:pPr marL="1657350" lvl="3" indent="-285750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Ley Reguladora del Contrato de Seguros.</a:t>
            </a:r>
          </a:p>
          <a:p>
            <a:pPr marL="1657350" lvl="3" indent="-285750">
              <a:buClr>
                <a:srgbClr val="FF6600"/>
              </a:buClr>
              <a:buFont typeface="Wingdings" panose="05000000000000000000" pitchFamily="2" charset="2"/>
              <a:buChar char="ü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Ley de Pensiones Complementarias.</a:t>
            </a:r>
          </a:p>
          <a:p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Posibilidad de establecer beneficiarios por parte del asociado.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-1" y="6214687"/>
            <a:ext cx="12205867" cy="657168"/>
            <a:chOff x="-1" y="6214687"/>
            <a:chExt cx="12205867" cy="657168"/>
          </a:xfrm>
        </p:grpSpPr>
        <p:pic>
          <p:nvPicPr>
            <p:cNvPr id="13" name="7 Imagen" descr="Presenctación4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-1" y="6214687"/>
              <a:ext cx="9518074" cy="64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traso"/>
            <p:cNvSpPr/>
            <p:nvPr/>
          </p:nvSpPr>
          <p:spPr bwMode="auto">
            <a:xfrm rot="10800000">
              <a:off x="9077326" y="6228918"/>
              <a:ext cx="714375" cy="642937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R"/>
            </a:p>
          </p:txBody>
        </p:sp>
        <p:pic>
          <p:nvPicPr>
            <p:cNvPr id="16" name="9 Imagen" descr="LOGO-Infante-y-Asociados_curvas_color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476514" y="6257396"/>
              <a:ext cx="2729352" cy="614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627666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29511" y="33232"/>
            <a:ext cx="10820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MANEJO DE LOS BIENES DE ASOCIADOS FALLECIDOS</a:t>
            </a:r>
            <a:endParaRPr lang="es-E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ceso 10"/>
          <p:cNvSpPr/>
          <p:nvPr/>
        </p:nvSpPr>
        <p:spPr>
          <a:xfrm>
            <a:off x="729511" y="1481314"/>
            <a:ext cx="10018002" cy="4433556"/>
          </a:xfrm>
          <a:prstGeom prst="flowChart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_tradnl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POSIBLES FORMAS DE DETERMINAR EL DESTINO DE LOS BIENES DE PERSONAS FALLECIDAS:</a:t>
            </a:r>
          </a:p>
          <a:p>
            <a:endParaRPr lang="es-ES_tradnl" dirty="0"/>
          </a:p>
          <a:p>
            <a:pPr marL="1714500" lvl="3" indent="-34290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Sucesión Testamentaria.</a:t>
            </a:r>
          </a:p>
          <a:p>
            <a:pPr marL="1714500" lvl="3" indent="-342900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0" lvl="3" indent="-34290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Sucesión “Ab Intestato”.</a:t>
            </a:r>
          </a:p>
          <a:p>
            <a:pPr marL="1714500" lvl="3" indent="-342900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0" lvl="3" indent="-34290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Fideicomiso Testamentario.</a:t>
            </a:r>
          </a:p>
          <a:p>
            <a:pPr marL="1714500" lvl="3" indent="-342900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0" lvl="3" indent="-34290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Beneficiario.</a:t>
            </a:r>
          </a:p>
          <a:p>
            <a:pPr marL="1714500" lvl="3" indent="-342900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0" lvl="3" indent="-34290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Donación, pura y simple o con reserva de usufructo, uso y habitación.</a:t>
            </a:r>
          </a:p>
          <a:p>
            <a:pPr lvl="3">
              <a:buClr>
                <a:srgbClr val="FF6600"/>
              </a:buClr>
              <a:buFont typeface="Arial" pitchFamily="34" charset="0"/>
              <a:buChar char="•"/>
            </a:pPr>
            <a:endParaRPr lang="es-ES_tradnl" dirty="0"/>
          </a:p>
          <a:p>
            <a:pPr lvl="3">
              <a:buClr>
                <a:srgbClr val="FF6600"/>
              </a:buClr>
            </a:pPr>
            <a:endParaRPr lang="es-ES_tradnl" dirty="0"/>
          </a:p>
          <a:p>
            <a:r>
              <a:rPr lang="es-ES_tradnl" dirty="0"/>
              <a:t>	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-1" y="6214687"/>
            <a:ext cx="12205867" cy="657168"/>
            <a:chOff x="-1" y="6214687"/>
            <a:chExt cx="12205867" cy="657168"/>
          </a:xfrm>
        </p:grpSpPr>
        <p:pic>
          <p:nvPicPr>
            <p:cNvPr id="13" name="7 Imagen" descr="Presenctación4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-1" y="6214687"/>
              <a:ext cx="9518074" cy="64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traso"/>
            <p:cNvSpPr/>
            <p:nvPr/>
          </p:nvSpPr>
          <p:spPr bwMode="auto">
            <a:xfrm rot="10800000">
              <a:off x="9077326" y="6228918"/>
              <a:ext cx="714375" cy="642937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R"/>
            </a:p>
          </p:txBody>
        </p:sp>
        <p:pic>
          <p:nvPicPr>
            <p:cNvPr id="16" name="9 Imagen" descr="LOGO-Infante-y-Asociados_curvas_color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476514" y="6257396"/>
              <a:ext cx="2729352" cy="614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10144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29511" y="33232"/>
            <a:ext cx="9062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SUCESIÓN TESTAMENTARIA</a:t>
            </a:r>
            <a:endParaRPr lang="es-E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ceso 10"/>
          <p:cNvSpPr/>
          <p:nvPr/>
        </p:nvSpPr>
        <p:spPr>
          <a:xfrm>
            <a:off x="1295883" y="1083211"/>
            <a:ext cx="9062190" cy="4318783"/>
          </a:xfrm>
          <a:prstGeom prst="flowChart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Otorgamiento ante Notario y Testigos.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o Mancomunado.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Herederos, Coherederos y Legatarios.</a:t>
            </a:r>
          </a:p>
          <a:p>
            <a:endParaRPr lang="es-ES_tradnl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Ventajas: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establecen anticipadamente los herederos.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puede modificar en cualquier momento.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evitan riesgos de actividades de herederos.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inversión es muy baja.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pueden incluir bienes futuros.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_tradnl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Desventajas: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 documento de conocimiento público.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bienes quedan bajo riesgo del actual propietario.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tiene que iniciar un proceso sucesorio al morir el causante.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-1" y="6214687"/>
            <a:ext cx="12205867" cy="657168"/>
            <a:chOff x="-1" y="6214687"/>
            <a:chExt cx="12205867" cy="657168"/>
          </a:xfrm>
        </p:grpSpPr>
        <p:pic>
          <p:nvPicPr>
            <p:cNvPr id="13" name="7 Imagen" descr="Presenctación4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-1" y="6214687"/>
              <a:ext cx="9518074" cy="64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traso"/>
            <p:cNvSpPr/>
            <p:nvPr/>
          </p:nvSpPr>
          <p:spPr bwMode="auto">
            <a:xfrm rot="10800000">
              <a:off x="9077326" y="6228918"/>
              <a:ext cx="714375" cy="642937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R"/>
            </a:p>
          </p:txBody>
        </p:sp>
        <p:pic>
          <p:nvPicPr>
            <p:cNvPr id="16" name="9 Imagen" descr="LOGO-Infante-y-Asociados_curvas_color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476514" y="6257396"/>
              <a:ext cx="2729352" cy="614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83587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29511" y="33232"/>
            <a:ext cx="10735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SUCESIÓN “AB INTESTATO” O LEGÍTIMA</a:t>
            </a:r>
            <a:endParaRPr lang="es-E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ceso 10"/>
          <p:cNvSpPr/>
          <p:nvPr/>
        </p:nvSpPr>
        <p:spPr>
          <a:xfrm>
            <a:off x="1700180" y="1089584"/>
            <a:ext cx="10355831" cy="5167811"/>
          </a:xfrm>
          <a:prstGeom prst="flowChart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aplica el Código Civil, en cuanto a los herederos. </a:t>
            </a:r>
          </a:p>
          <a:p>
            <a:endParaRPr lang="es-ES_tradnl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Ventajas: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tiene costo original.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evitan riesgos de actividades de herederos.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 sobre todos los bienes del causante al momento de fallecer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_tradnl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Desventajas: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establecen anticipadamente los herederos.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bienes quedan bajo riesgo del actual propietario.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tiene que iniciar un proceso sucesorio al morir el causante.</a:t>
            </a:r>
          </a:p>
          <a:p>
            <a:pPr lvl="3">
              <a:buClr>
                <a:srgbClr val="FF6600"/>
              </a:buClr>
            </a:pPr>
            <a:endParaRPr lang="es-ES_trad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Clr>
                <a:srgbClr val="FF6600"/>
              </a:buClr>
              <a:buFont typeface="Arial" pitchFamily="34" charset="0"/>
              <a:buChar char="•"/>
            </a:pPr>
            <a:endParaRPr lang="es-ES_tradnl" dirty="0"/>
          </a:p>
          <a:p>
            <a:pPr lvl="3">
              <a:buClr>
                <a:srgbClr val="FF6600"/>
              </a:buClr>
            </a:pPr>
            <a:endParaRPr lang="es-ES_tradnl" dirty="0"/>
          </a:p>
          <a:p>
            <a:r>
              <a:rPr lang="es-ES_tradnl" dirty="0"/>
              <a:t>	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-1" y="6214687"/>
            <a:ext cx="12205867" cy="657168"/>
            <a:chOff x="-1" y="6214687"/>
            <a:chExt cx="12205867" cy="657168"/>
          </a:xfrm>
        </p:grpSpPr>
        <p:pic>
          <p:nvPicPr>
            <p:cNvPr id="13" name="7 Imagen" descr="Presenctación4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-1" y="6214687"/>
              <a:ext cx="9518074" cy="64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traso"/>
            <p:cNvSpPr/>
            <p:nvPr/>
          </p:nvSpPr>
          <p:spPr bwMode="auto">
            <a:xfrm rot="10800000">
              <a:off x="9077326" y="6228918"/>
              <a:ext cx="714375" cy="642937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R"/>
            </a:p>
          </p:txBody>
        </p:sp>
        <p:pic>
          <p:nvPicPr>
            <p:cNvPr id="16" name="9 Imagen" descr="LOGO-Infante-y-Asociados_curvas_color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476514" y="6257396"/>
              <a:ext cx="2729352" cy="614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201099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588835" y="0"/>
            <a:ext cx="10735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FIDEICOMISO TESTAMENTARIO</a:t>
            </a:r>
            <a:endParaRPr lang="es-E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ceso 10"/>
          <p:cNvSpPr/>
          <p:nvPr/>
        </p:nvSpPr>
        <p:spPr>
          <a:xfrm>
            <a:off x="1453662" y="1474856"/>
            <a:ext cx="10241280" cy="5089769"/>
          </a:xfrm>
          <a:prstGeom prst="flowChart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Otorgamiento ante Notario.</a:t>
            </a:r>
          </a:p>
          <a:p>
            <a:endParaRPr lang="es-ES_tradnl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Ventajas: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establecen anticipadamente los beneficiarios.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pueden determinar diversas formas del manejo futuro de los bienes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puede modificar en cualquier momento.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evitan riesgos de actividades de los beneficiario y del propietario, (dependiendo)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_tradnl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Desventajas: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 documento de conocimiento público.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se tiene que iniciar un proceso sucesorio al morir el causante.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inversión es alta al inicio.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se pueden incluir bienes futuros.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 un cobro mensual por administración.</a:t>
            </a:r>
          </a:p>
          <a:p>
            <a:pPr lvl="3">
              <a:buClr>
                <a:srgbClr val="FF6600"/>
              </a:buClr>
            </a:pPr>
            <a:endParaRPr lang="es-ES_trad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Clr>
                <a:srgbClr val="FF6600"/>
              </a:buClr>
              <a:buFont typeface="Arial" pitchFamily="34" charset="0"/>
              <a:buChar char="•"/>
            </a:pPr>
            <a:endParaRPr lang="es-ES_tradnl" dirty="0"/>
          </a:p>
          <a:p>
            <a:pPr lvl="3">
              <a:buClr>
                <a:srgbClr val="FF6600"/>
              </a:buClr>
            </a:pPr>
            <a:endParaRPr lang="es-ES_tradnl" dirty="0"/>
          </a:p>
          <a:p>
            <a:r>
              <a:rPr lang="es-ES_tradnl" dirty="0"/>
              <a:t>	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-1" y="6214687"/>
            <a:ext cx="12205867" cy="657168"/>
            <a:chOff x="-1" y="6214687"/>
            <a:chExt cx="12205867" cy="657168"/>
          </a:xfrm>
        </p:grpSpPr>
        <p:pic>
          <p:nvPicPr>
            <p:cNvPr id="13" name="7 Imagen" descr="Presenctación4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-1" y="6214687"/>
              <a:ext cx="9518074" cy="64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traso"/>
            <p:cNvSpPr/>
            <p:nvPr/>
          </p:nvSpPr>
          <p:spPr bwMode="auto">
            <a:xfrm rot="10800000">
              <a:off x="9077326" y="6228918"/>
              <a:ext cx="714375" cy="642937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R"/>
            </a:p>
          </p:txBody>
        </p:sp>
        <p:pic>
          <p:nvPicPr>
            <p:cNvPr id="16" name="9 Imagen" descr="LOGO-Infante-y-Asociados_curvas_color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476514" y="6257396"/>
              <a:ext cx="2729352" cy="614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730331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29511" y="33232"/>
            <a:ext cx="10735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DESIGNACIÓN DE BENEFICIARIOS</a:t>
            </a:r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ceso 10"/>
          <p:cNvSpPr/>
          <p:nvPr/>
        </p:nvSpPr>
        <p:spPr>
          <a:xfrm>
            <a:off x="1052834" y="1024792"/>
            <a:ext cx="10086331" cy="4808415"/>
          </a:xfrm>
          <a:prstGeom prst="flowChart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autoriza por Ley, vía excepción.</a:t>
            </a:r>
          </a:p>
          <a:p>
            <a:endParaRPr lang="es-ES_tradnl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Ventajas: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establecen anticipadamente los beneficiarios.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puede modificar en cualquier momento.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evitan riesgos de actividades de herederos.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_tradnl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Desventajas: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Sólo se aplica a ciertos bienes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se tiene que iniciar un proceso sucesorio al morir el causante.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hay inversión.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Queda a interpretación del Juez en el caso del solidarismo.</a:t>
            </a:r>
          </a:p>
          <a:p>
            <a:pPr lvl="3">
              <a:buClr>
                <a:srgbClr val="FF6600"/>
              </a:buClr>
            </a:pPr>
            <a:endParaRPr lang="es-ES_trad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Clr>
                <a:srgbClr val="FF6600"/>
              </a:buClr>
              <a:buFont typeface="Arial" pitchFamily="34" charset="0"/>
              <a:buChar char="•"/>
            </a:pPr>
            <a:endParaRPr lang="es-ES_tradnl" dirty="0"/>
          </a:p>
          <a:p>
            <a:pPr lvl="3">
              <a:buClr>
                <a:srgbClr val="FF6600"/>
              </a:buClr>
            </a:pPr>
            <a:endParaRPr lang="es-ES_tradnl" dirty="0"/>
          </a:p>
          <a:p>
            <a:r>
              <a:rPr lang="es-ES_tradnl" dirty="0"/>
              <a:t>	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-1" y="6214687"/>
            <a:ext cx="12205867" cy="657168"/>
            <a:chOff x="-1" y="6214687"/>
            <a:chExt cx="12205867" cy="657168"/>
          </a:xfrm>
        </p:grpSpPr>
        <p:pic>
          <p:nvPicPr>
            <p:cNvPr id="13" name="7 Imagen" descr="Presenctación4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-1" y="6214687"/>
              <a:ext cx="9518074" cy="64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traso"/>
            <p:cNvSpPr/>
            <p:nvPr/>
          </p:nvSpPr>
          <p:spPr bwMode="auto">
            <a:xfrm rot="10800000">
              <a:off x="9077326" y="6228918"/>
              <a:ext cx="714375" cy="642937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R"/>
            </a:p>
          </p:txBody>
        </p:sp>
        <p:pic>
          <p:nvPicPr>
            <p:cNvPr id="16" name="9 Imagen" descr="LOGO-Infante-y-Asociados_curvas_color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476514" y="6257396"/>
              <a:ext cx="2729352" cy="614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463643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29511" y="33232"/>
            <a:ext cx="10735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DONACIÓN, PURA Y SIMPLE O CON RESERVA DE USUFRUCTO</a:t>
            </a:r>
            <a:endParaRPr lang="es-E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ceso 10"/>
          <p:cNvSpPr/>
          <p:nvPr/>
        </p:nvSpPr>
        <p:spPr>
          <a:xfrm>
            <a:off x="926255" y="1233561"/>
            <a:ext cx="10735658" cy="5473993"/>
          </a:xfrm>
          <a:prstGeom prst="flowChartProcess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Otorgamiento ante Notario.</a:t>
            </a:r>
          </a:p>
          <a:p>
            <a:endParaRPr lang="es-ES_tradnl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Ventajas: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establecen anticipadamente los donatarios.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inversión es alta al inicio, (impuesto de traspaso, timbres y honorarios.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evita el juicio sucesorio.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se tiene riesgo por acciones del donante.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_tradnl" sz="1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_tradnl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Desventajas: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 documento de conocimiento público.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puede modificar, sin el acuerdo de los donatarios.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se evitan riesgos de actividades de beneficiarios.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se tiene que iniciar un proceso sucesorio al morir el causante.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_trad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menos oneroso para los donatarios.</a:t>
            </a:r>
          </a:p>
          <a:p>
            <a:pPr lvl="3">
              <a:buClr>
                <a:srgbClr val="FF6600"/>
              </a:buClr>
            </a:pPr>
            <a:endParaRPr lang="es-ES_trad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Clr>
                <a:srgbClr val="FF6600"/>
              </a:buClr>
              <a:buFont typeface="Arial" pitchFamily="34" charset="0"/>
              <a:buChar char="•"/>
            </a:pPr>
            <a:endParaRPr lang="es-ES_tradnl" dirty="0"/>
          </a:p>
          <a:p>
            <a:pPr lvl="3">
              <a:buClr>
                <a:srgbClr val="FF6600"/>
              </a:buClr>
            </a:pPr>
            <a:endParaRPr lang="es-ES_tradnl" dirty="0"/>
          </a:p>
          <a:p>
            <a:r>
              <a:rPr lang="es-ES_tradnl" dirty="0"/>
              <a:t>	</a:t>
            </a:r>
          </a:p>
        </p:txBody>
      </p:sp>
      <p:grpSp>
        <p:nvGrpSpPr>
          <p:cNvPr id="2" name="11 Grupo"/>
          <p:cNvGrpSpPr/>
          <p:nvPr/>
        </p:nvGrpSpPr>
        <p:grpSpPr>
          <a:xfrm>
            <a:off x="-1" y="6214687"/>
            <a:ext cx="12205867" cy="657168"/>
            <a:chOff x="-1" y="6214687"/>
            <a:chExt cx="12205867" cy="657168"/>
          </a:xfrm>
        </p:grpSpPr>
        <p:pic>
          <p:nvPicPr>
            <p:cNvPr id="13" name="7 Imagen" descr="Presenctación4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-1" y="6214687"/>
              <a:ext cx="9518074" cy="643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traso"/>
            <p:cNvSpPr/>
            <p:nvPr/>
          </p:nvSpPr>
          <p:spPr bwMode="auto">
            <a:xfrm rot="10800000">
              <a:off x="9077326" y="6228918"/>
              <a:ext cx="714375" cy="642937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R"/>
            </a:p>
          </p:txBody>
        </p:sp>
        <p:pic>
          <p:nvPicPr>
            <p:cNvPr id="16" name="9 Imagen" descr="LOGO-Infante-y-Asociados_curvas_color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476514" y="6257396"/>
              <a:ext cx="2729352" cy="614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7559590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945</Words>
  <Application>Microsoft Office PowerPoint</Application>
  <PresentationFormat>Panorámica</PresentationFormat>
  <Paragraphs>161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Infante</dc:creator>
  <cp:lastModifiedBy>Gustavo Adoldo Infante Melendez</cp:lastModifiedBy>
  <cp:revision>56</cp:revision>
  <dcterms:created xsi:type="dcterms:W3CDTF">2019-03-10T23:56:19Z</dcterms:created>
  <dcterms:modified xsi:type="dcterms:W3CDTF">2024-08-13T14:33:10Z</dcterms:modified>
</cp:coreProperties>
</file>